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5" r:id="rId3"/>
    <p:sldId id="274" r:id="rId4"/>
    <p:sldId id="277" r:id="rId5"/>
    <p:sldId id="278" r:id="rId6"/>
    <p:sldId id="280" r:id="rId7"/>
    <p:sldId id="281" r:id="rId8"/>
    <p:sldId id="282" r:id="rId9"/>
    <p:sldId id="27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F3F5"/>
    <a:srgbClr val="BBEFBB"/>
    <a:srgbClr val="3AC7CA"/>
    <a:srgbClr val="A4E4E6"/>
    <a:srgbClr val="C04E00"/>
    <a:srgbClr val="800000"/>
    <a:srgbClr val="A24200"/>
    <a:srgbClr val="FF6600"/>
    <a:srgbClr val="8FDFE1"/>
    <a:srgbClr val="A2E4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94660"/>
  </p:normalViewPr>
  <p:slideViewPr>
    <p:cSldViewPr snapToGrid="0">
      <p:cViewPr varScale="1">
        <p:scale>
          <a:sx n="71" d="100"/>
          <a:sy n="71" d="100"/>
        </p:scale>
        <p:origin x="45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B83221-1E0B-4E0D-BB4C-4EDDF22ABFF3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3106D5-4767-4EFD-A768-F8C9E21DCA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796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1F008-4B47-472B-B808-B75DF9D71573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023D8-8537-4A9A-8A45-80E4F4723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89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1F008-4B47-472B-B808-B75DF9D71573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023D8-8537-4A9A-8A45-80E4F4723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128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1F008-4B47-472B-B808-B75DF9D71573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023D8-8537-4A9A-8A45-80E4F4723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672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1F008-4B47-472B-B808-B75DF9D71573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023D8-8537-4A9A-8A45-80E4F4723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937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1F008-4B47-472B-B808-B75DF9D71573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023D8-8537-4A9A-8A45-80E4F4723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594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1F008-4B47-472B-B808-B75DF9D71573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023D8-8537-4A9A-8A45-80E4F4723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299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1F008-4B47-472B-B808-B75DF9D71573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023D8-8537-4A9A-8A45-80E4F4723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86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1F008-4B47-472B-B808-B75DF9D71573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023D8-8537-4A9A-8A45-80E4F4723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322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1F008-4B47-472B-B808-B75DF9D71573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023D8-8537-4A9A-8A45-80E4F4723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290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1F008-4B47-472B-B808-B75DF9D71573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023D8-8537-4A9A-8A45-80E4F4723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684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1F008-4B47-472B-B808-B75DF9D71573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023D8-8537-4A9A-8A45-80E4F4723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867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1F008-4B47-472B-B808-B75DF9D71573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023D8-8537-4A9A-8A45-80E4F47234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758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03867" y="1373832"/>
            <a:ext cx="9381066" cy="1177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500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Совместные дидактические игры в семье</a:t>
            </a: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74046" y="6430338"/>
            <a:ext cx="5500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Выполнила воспитатель </a:t>
            </a:r>
            <a:r>
              <a:rPr lang="ru-RU" dirty="0" err="1"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Заглумонина</a:t>
            </a:r>
            <a:r>
              <a:rPr lang="ru-RU" dirty="0">
                <a:latin typeface="DejaVu Sans Condensed" panose="020B0606030804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 Т.В.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174764" y="6550223"/>
            <a:ext cx="16221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2022 г. Бор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4018" y="15545"/>
            <a:ext cx="7970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Муниципальное автономное дошкольное  образовательное учреждение 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детский сад №3 «Улыбка»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D692150B-DC9A-45EA-98C9-D8432618CD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0" t="14168" r="3270" b="8436"/>
          <a:stretch/>
        </p:blipFill>
        <p:spPr bwMode="auto">
          <a:xfrm>
            <a:off x="2973360" y="2523067"/>
            <a:ext cx="4731308" cy="270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074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F3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5787E04-8A67-45F4-966A-AF2C87A4A3D7}"/>
              </a:ext>
            </a:extLst>
          </p:cNvPr>
          <p:cNvSpPr txBox="1"/>
          <p:nvPr/>
        </p:nvSpPr>
        <p:spPr>
          <a:xfrm>
            <a:off x="684094" y="314015"/>
            <a:ext cx="10961945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Дидактические игры</a:t>
            </a:r>
            <a:r>
              <a:rPr lang="ru-RU" sz="2400" b="0" i="0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ru-RU" sz="2400" b="0" i="0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b="0" i="0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это разновидность игр с правилами, специально создаваемых педагоги­кой в целях обучения и воспитания детей. Они направлены на решение конкретных задач обуче­ния детей, но в то же время в них проявляется воспитательное и развивающее влияние игровой деятельности. </a:t>
            </a:r>
          </a:p>
          <a:p>
            <a:pPr algn="just"/>
            <a:endParaRPr lang="ru-RU" sz="800" b="0" i="0" dirty="0">
              <a:solidFill>
                <a:srgbClr val="7030A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возрасте 2-3 лет ребёнок познаёт мир через наблюдение и воспроизведение определённых действий с реальными предметами. Ребёнку хочется всё потрогать руками, узнать назначение того или иного предмета. Таким образом, дидактические игры становятся важным средством сенсорного обучения, способствуют развитию интеллектуально-эмоциональной сферы, пробуждают интерес к обучению. Также в процессе действий с предметом важно возникающее в ходе игры общение ребёнка со взрослым, в результате чего развиваются мышление, эмоции, речь. </a:t>
            </a:r>
          </a:p>
          <a:p>
            <a:pPr algn="ctr"/>
            <a:endParaRPr lang="ru-RU" sz="800" b="1" i="1" dirty="0">
              <a:solidFill>
                <a:srgbClr val="002060"/>
              </a:solidFill>
              <a:latin typeface="Open Sans"/>
            </a:endParaRPr>
          </a:p>
          <a:p>
            <a:pPr algn="ctr"/>
            <a:r>
              <a:rPr lang="ru-RU" sz="2400" b="1" i="1" dirty="0">
                <a:solidFill>
                  <a:srgbClr val="002060"/>
                </a:solidFill>
                <a:latin typeface="Open Sans"/>
              </a:rPr>
              <a:t>Совместная игра родителей с детьми 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  <a:latin typeface="Open Sans"/>
              </a:rPr>
              <a:t>— фундаментальный краеугольный камень семейной жизни, они важны как для ребенка, так и для взрослого. Игра помогает родителям узнать способности ребенка, вооружает их бесценным инструментом воспитания, а также, предоставляет возможность взрослому и детям наслаждаться общением друг с другом.</a:t>
            </a:r>
            <a:endParaRPr lang="ru-RU" sz="2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69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28709BD-3EAC-4D54-A633-92746A9E5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422" y="998517"/>
            <a:ext cx="9883705" cy="35433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  <a:alpha val="42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296236" y="998517"/>
            <a:ext cx="9316079" cy="40934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«Кто где спрятался?»</a:t>
            </a:r>
            <a:endParaRPr lang="ru-RU" sz="2400" b="0" i="0" dirty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sz="2400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	Взрослый прячет игрушку на стул, под кровать, за дверь, около шкафа и т. д. После того, как</a:t>
            </a:r>
            <a:r>
              <a:rPr lang="ru-RU" sz="240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 ребенок находит игрушку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, взрослый спрашивает: "Куда спряталась игрушка? </a:t>
            </a:r>
            <a:r>
              <a:rPr lang="ru-RU" sz="2400" b="0" i="1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(под стол)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 Правильно. Игрушка под столом". 	Взрослый выделяет предлог голосом, затем предлагает малышу спрятать игрушку, а сам ищет ее, активизируя речь </a:t>
            </a:r>
            <a:r>
              <a:rPr lang="ru-RU" sz="240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ребенка вопросом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 : </a:t>
            </a:r>
          </a:p>
          <a:p>
            <a:pPr algn="ctr"/>
            <a:r>
              <a:rPr lang="ru-RU" sz="2400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"</a:t>
            </a:r>
            <a:r>
              <a:rPr lang="ru-RU" sz="2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Куда ты спрятал игрушку?"</a:t>
            </a:r>
          </a:p>
          <a:p>
            <a:pPr algn="ctr"/>
            <a:endParaRPr lang="ru-RU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163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28709BD-3EAC-4D54-A633-92746A9E5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448" y="576487"/>
            <a:ext cx="9883705" cy="38447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  <a:alpha val="42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924448" y="576487"/>
            <a:ext cx="9716756" cy="44627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«Строители»</a:t>
            </a:r>
          </a:p>
          <a:p>
            <a:pPr algn="just"/>
            <a:r>
              <a:rPr lang="ru-RU" sz="2400" dirty="0">
                <a:solidFill>
                  <a:srgbClr val="111111"/>
                </a:solidFill>
                <a:latin typeface="Arial" panose="020B0604020202020204" pitchFamily="34" charset="0"/>
              </a:rPr>
              <a:t>	Малышу 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предлагается побыть строителем. В одном месте строится городок из кубиков красного цвета, в другой стороне — из кубиков зеленого </a:t>
            </a:r>
            <a:r>
              <a:rPr lang="ru-RU" sz="2400" b="0" i="1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(синего, желтого)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 цвета. Между городами лежат кубики красного и зеленого </a:t>
            </a:r>
            <a:r>
              <a:rPr lang="ru-RU" sz="2400" b="0" i="1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(синего, желтого)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 цвета. Ребенок и взрослый на машине </a:t>
            </a:r>
            <a:r>
              <a:rPr lang="ru-RU" sz="240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развозят</a:t>
            </a:r>
            <a:r>
              <a:rPr lang="ru-RU" sz="2400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 стройматериал на место строительства.</a:t>
            </a:r>
          </a:p>
          <a:p>
            <a:pPr algn="just"/>
            <a:r>
              <a:rPr lang="ru-RU" sz="2400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Вопросы: </a:t>
            </a:r>
            <a:r>
              <a:rPr lang="ru-RU" sz="24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«Какого цвета твой домик?»</a:t>
            </a:r>
            <a:r>
              <a:rPr lang="ru-RU" sz="2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24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«Какого цвета кубики ты выбрал?»</a:t>
            </a:r>
            <a:r>
              <a:rPr lang="ru-RU" sz="2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24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«Почему?»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b="1" i="0" dirty="0">
                <a:effectLst/>
                <a:latin typeface="Arial" panose="020B0604020202020204" pitchFamily="34" charset="0"/>
              </a:rPr>
              <a:t>Каждый раз сравниваются два цвета.</a:t>
            </a:r>
          </a:p>
          <a:p>
            <a:pPr algn="ctr"/>
            <a:endParaRPr lang="ru-RU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097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28709BD-3EAC-4D54-A633-92746A9E5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013" y="266831"/>
            <a:ext cx="10672187" cy="52957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  <a:alpha val="42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834013" y="266831"/>
            <a:ext cx="10523974" cy="50212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«Что внутри?»</a:t>
            </a:r>
            <a:endParaRPr lang="ru-RU" sz="2400" b="1" i="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ru-RU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	Подберите разные игрушки (любимая игрушка, расческа, бутылочка, мячик, кукла, набор ключей, ботинок и т.д.). Положите их по одному в пакеты, заверните верх пакета и заклейте скотчем. Сядьте на пол вместе с </a:t>
            </a:r>
            <a:r>
              <a:rPr lang="ru-RU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ребенком</a:t>
            </a:r>
            <a:r>
              <a:rPr lang="ru-RU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, а пакеты спрячьте позади себя. Достаньте один пакет и дайте </a:t>
            </a:r>
            <a:r>
              <a:rPr lang="ru-RU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малышу</a:t>
            </a:r>
            <a:r>
              <a:rPr lang="ru-RU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 пощупать его снаружи. Пощупайте его тоже и скажите: "Интересно, что же там внутри?". Пусть </a:t>
            </a:r>
            <a:r>
              <a:rPr lang="ru-RU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ребенок</a:t>
            </a:r>
            <a:r>
              <a:rPr lang="ru-RU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 попробует догадаться. Если у него не получается, вы можете высказать свое предположение, но не давайте правильного ответа. </a:t>
            </a:r>
            <a:r>
              <a:rPr lang="ru-RU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Малыш</a:t>
            </a:r>
            <a:r>
              <a:rPr lang="ru-RU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 начнет размышлять о том, что же может быть внутри. Продолжайте щупать и угадывать. Если </a:t>
            </a:r>
            <a:r>
              <a:rPr lang="ru-RU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ребенок сдастся</a:t>
            </a:r>
            <a:r>
              <a:rPr lang="ru-RU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, откройте пакет и дайте ему потрогать предмет, не заглядывая внутрь. Посмотрите, сможет ли он догадаться на этот раз. Когда вы оба выскажете все свои предположения, откройте пакет и посмотрите, правильно ли догадался малыш.</a:t>
            </a:r>
          </a:p>
          <a:p>
            <a:pPr algn="ctr">
              <a:lnSpc>
                <a:spcPct val="125000"/>
              </a:lnSpc>
            </a:pPr>
            <a:r>
              <a:rPr lang="ru-RU" b="1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	Вариант игры</a:t>
            </a:r>
            <a:r>
              <a:rPr lang="ru-RU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 Пусть </a:t>
            </a:r>
            <a:r>
              <a:rPr lang="ru-RU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ребенок </a:t>
            </a:r>
            <a:r>
              <a:rPr lang="ru-RU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тоже сделает для вас набор таинственных пакетов.</a:t>
            </a:r>
          </a:p>
          <a:p>
            <a:pPr algn="l">
              <a:lnSpc>
                <a:spcPct val="125000"/>
              </a:lnSpc>
            </a:pPr>
            <a:r>
              <a:rPr lang="ru-RU" b="0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Безопасность</a:t>
            </a:r>
            <a:r>
              <a:rPr lang="ru-RU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 Убедитесь, что ни один из предметов не может травмировать </a:t>
            </a:r>
            <a:r>
              <a:rPr lang="ru-RU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ребенка при ощупывании</a:t>
            </a:r>
            <a:r>
              <a:rPr lang="ru-RU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8904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28709BD-3EAC-4D54-A633-92746A9E5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147" y="189957"/>
            <a:ext cx="9883705" cy="60915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  <a:alpha val="42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436914" y="576487"/>
            <a:ext cx="9204290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«Стиральная машина»</a:t>
            </a:r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400" dirty="0">
                <a:solidFill>
                  <a:srgbClr val="181818"/>
                </a:solidFill>
                <a:latin typeface="Times New Roman, serif"/>
              </a:rPr>
              <a:t>Малыш</a:t>
            </a:r>
            <a:r>
              <a:rPr lang="ru-RU" sz="2400" b="0" i="0" dirty="0">
                <a:solidFill>
                  <a:srgbClr val="181818"/>
                </a:solidFill>
                <a:effectLst/>
                <a:latin typeface="Times New Roman, serif"/>
              </a:rPr>
              <a:t>у предлагается разложить одежду в стиральную машину в соответствии с цветом. При выборе одежды взрослый побуждает ребенка к словесному обозначению выбранного цвета.</a:t>
            </a:r>
            <a:endParaRPr lang="ru-RU" sz="2400" b="0" i="0" dirty="0">
              <a:solidFill>
                <a:srgbClr val="181818"/>
              </a:solidFill>
              <a:effectLst/>
              <a:latin typeface="Open Sans"/>
            </a:endParaRPr>
          </a:p>
          <a:p>
            <a:pPr algn="ctr"/>
            <a:endParaRPr lang="ru-RU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A7ABA50E-5CB7-4982-BC54-C3B9D64C2B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3" r="9740" b="6681"/>
          <a:stretch/>
        </p:blipFill>
        <p:spPr bwMode="auto">
          <a:xfrm>
            <a:off x="4797861" y="2346441"/>
            <a:ext cx="4119034" cy="377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163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28709BD-3EAC-4D54-A633-92746A9E5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869" y="174553"/>
            <a:ext cx="9883705" cy="42467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  <a:alpha val="42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803869" y="174553"/>
            <a:ext cx="9445450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«Достань из мешочка»</a:t>
            </a:r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0" i="0" dirty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 взрослого мешочек, в котором лежат пуговицы (орехи, бусины и </a:t>
            </a:r>
            <a:r>
              <a:rPr lang="ru-RU" sz="2400" b="0" i="0" dirty="0" err="1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п.р</a:t>
            </a:r>
            <a:r>
              <a:rPr lang="ru-RU" sz="2400" b="0" i="0" dirty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.). Взрослый предлагает ребенку достать из мешочка много пуговиц,  одну пуговицу.</a:t>
            </a:r>
          </a:p>
          <a:p>
            <a:pPr algn="just"/>
            <a:r>
              <a:rPr lang="ru-RU" sz="2400" b="0" i="0" dirty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400" b="0" i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Цель: различать понятия: один, много, мало.</a:t>
            </a:r>
          </a:p>
          <a:p>
            <a:pPr algn="ctr"/>
            <a:r>
              <a:rPr lang="ru-RU" sz="2400" b="1" i="0" dirty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Усложнение</a:t>
            </a:r>
            <a:endParaRPr lang="ru-RU" sz="2400" dirty="0">
              <a:solidFill>
                <a:srgbClr val="18181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0" i="0" dirty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Задание:</a:t>
            </a:r>
            <a:r>
              <a:rPr lang="ru-RU" sz="2400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2400" b="0" i="0" dirty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Возьми в левую руку много пуговиц из мешочка, а в правую – мало»</a:t>
            </a:r>
          </a:p>
          <a:p>
            <a:pPr algn="just"/>
            <a:r>
              <a:rPr lang="ru-RU" sz="2400" b="0" i="0" dirty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Если ребенок выполнил задание неверно, то пуговицы возвращаются в мешочек.</a:t>
            </a:r>
          </a:p>
          <a:p>
            <a:pPr algn="l"/>
            <a:r>
              <a:rPr lang="ru-RU" sz="2400" b="0" i="0" dirty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Игра повторяется с другими предметами</a:t>
            </a:r>
          </a:p>
          <a:p>
            <a:pPr algn="ctr"/>
            <a:endParaRPr lang="ru-RU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823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28709BD-3EAC-4D54-A633-92746A9E5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40" y="453953"/>
            <a:ext cx="9883705" cy="2706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  <a:alpha val="42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803868" y="453953"/>
            <a:ext cx="9445450" cy="298543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«Найди пару»</a:t>
            </a:r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Подберите </a:t>
            </a:r>
            <a:r>
              <a:rPr lang="ru-RU" sz="2400" dirty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паре варежек, носков, перчаток и т.д. Разложите их по комнате в хаотичном порядке. Сначала вместе с малышом найдите пары, а потом пусть он один найдет.</a:t>
            </a:r>
          </a:p>
          <a:p>
            <a:pPr algn="ctr"/>
            <a:r>
              <a:rPr lang="ru-RU" sz="2400" b="0" i="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Услож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нение</a:t>
            </a:r>
          </a:p>
          <a:p>
            <a:pPr algn="just"/>
            <a:r>
              <a:rPr lang="ru-RU" sz="2400" b="0" i="0" dirty="0">
                <a:solidFill>
                  <a:srgbClr val="1818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Пусть малыш разложит сам вещи, а родители находят.</a:t>
            </a:r>
          </a:p>
          <a:p>
            <a:pPr algn="ctr"/>
            <a:endParaRPr lang="ru-RU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440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6952" y="2881136"/>
            <a:ext cx="758197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601605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A24200"/>
        </a:solidFill>
        <a:ln>
          <a:solidFill>
            <a:srgbClr val="A24200"/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2527</TotalTime>
  <Words>151</Words>
  <Application>Microsoft Office PowerPoint</Application>
  <PresentationFormat>Широкоэкранный</PresentationFormat>
  <Paragraphs>37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DejaVu Sans Condensed</vt:lpstr>
      <vt:lpstr>Open Sans</vt:lpstr>
      <vt:lpstr>Times New Roman, serif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Паша Зуев</dc:creator>
  <cp:lastModifiedBy>Елена</cp:lastModifiedBy>
  <cp:revision>85</cp:revision>
  <dcterms:created xsi:type="dcterms:W3CDTF">2020-10-24T14:04:59Z</dcterms:created>
  <dcterms:modified xsi:type="dcterms:W3CDTF">2022-04-05T11:10:25Z</dcterms:modified>
</cp:coreProperties>
</file>